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30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303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1" r:id="rId48"/>
    <p:sldId id="302" r:id="rId4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A6BC56-7254-9E44-A150-C6BD8909B33E}" v="1" dt="2024-04-17T02:30:42.9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3"/>
    <p:restoredTop sz="94719"/>
  </p:normalViewPr>
  <p:slideViewPr>
    <p:cSldViewPr snapToGrid="0">
      <p:cViewPr varScale="1">
        <p:scale>
          <a:sx n="147" d="100"/>
          <a:sy n="147" d="100"/>
        </p:scale>
        <p:origin x="9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alia Escobar Váquiro" userId="a23d15a66c3e0b70" providerId="LiveId" clId="{64A6BC56-7254-9E44-A150-C6BD8909B33E}"/>
    <pc:docChg chg="delSld modSld">
      <pc:chgData name="Natalia Escobar Váquiro" userId="a23d15a66c3e0b70" providerId="LiveId" clId="{64A6BC56-7254-9E44-A150-C6BD8909B33E}" dt="2024-04-17T03:11:33.021" v="1" actId="2696"/>
      <pc:docMkLst>
        <pc:docMk/>
      </pc:docMkLst>
      <pc:sldChg chg="modSp">
        <pc:chgData name="Natalia Escobar Váquiro" userId="a23d15a66c3e0b70" providerId="LiveId" clId="{64A6BC56-7254-9E44-A150-C6BD8909B33E}" dt="2024-04-17T02:30:42.925" v="0" actId="20577"/>
        <pc:sldMkLst>
          <pc:docMk/>
          <pc:sldMk cId="3676250791" sldId="267"/>
        </pc:sldMkLst>
        <pc:spChg chg="mod">
          <ac:chgData name="Natalia Escobar Váquiro" userId="a23d15a66c3e0b70" providerId="LiveId" clId="{64A6BC56-7254-9E44-A150-C6BD8909B33E}" dt="2024-04-17T02:30:42.925" v="0" actId="20577"/>
          <ac:spMkLst>
            <pc:docMk/>
            <pc:sldMk cId="3676250791" sldId="267"/>
            <ac:spMk id="3" creationId="{39EF4436-B34F-E840-AAE6-618B14483F8E}"/>
          </ac:spMkLst>
        </pc:spChg>
      </pc:sldChg>
      <pc:sldChg chg="del">
        <pc:chgData name="Natalia Escobar Váquiro" userId="a23d15a66c3e0b70" providerId="LiveId" clId="{64A6BC56-7254-9E44-A150-C6BD8909B33E}" dt="2024-04-17T03:11:33.021" v="1" actId="2696"/>
        <pc:sldMkLst>
          <pc:docMk/>
          <pc:sldMk cId="3095988828" sldId="30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2BD0FB-9F8C-684E-ACC7-ED9B92710815}" type="datetimeFigureOut">
              <a:rPr lang="es-ES" smtClean="0"/>
              <a:t>16/4/24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B1CF5A-EDF9-8448-BCC4-9F22E3EF78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3198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B1CF5A-EDF9-8448-BCC4-9F22E3EF7872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8248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24AFF0-8612-52D9-CCD9-75CFFA441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EB65BA0-96FA-5A58-765E-55DCC0FCD3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E47B360-ECDF-FA21-A77B-45CB5BF6E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7C640-6F0A-224D-B7B0-1E3FADB5BFBF}" type="datetimeFigureOut">
              <a:rPr lang="es-ES" smtClean="0"/>
              <a:t>16/4/24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B50561-573F-1A85-EDCD-BD8E01120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1A010F1-37FA-0B80-103E-313BEB394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F0652-6EDD-5C4C-82A2-7D23FCEB70A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3186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B8D47F-076C-3DE2-138A-99AD80714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FB57FC2-E7E5-FC69-B412-8242FB2DBC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F03A16-27C2-8904-9DCA-73748DF93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7C640-6F0A-224D-B7B0-1E3FADB5BFBF}" type="datetimeFigureOut">
              <a:rPr lang="es-ES" smtClean="0"/>
              <a:t>16/4/24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F55E9B-83B3-CED8-05F8-E95760906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045FA12-325E-FFCE-5C8E-51F1530AE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F0652-6EDD-5C4C-82A2-7D23FCEB70A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2181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75AC268-9910-78E4-14A4-7E90763840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D591B9B-ABF2-59BA-7244-042B04F3F8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52867A0-0886-BDBD-DE1D-C76C88594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7C640-6F0A-224D-B7B0-1E3FADB5BFBF}" type="datetimeFigureOut">
              <a:rPr lang="es-ES" smtClean="0"/>
              <a:t>16/4/24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4B7BB0-E1D5-3E18-B736-64FB7D2CB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053C4-E764-BEBC-534F-ED05DD911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F0652-6EDD-5C4C-82A2-7D23FCEB70A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7574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BD59F2-B938-1828-3E02-0E2AB1FFE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F14D0A-6209-2A10-9D96-555D9AF14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EB3A13B-0BBF-5FEE-7872-F882124EE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7C640-6F0A-224D-B7B0-1E3FADB5BFBF}" type="datetimeFigureOut">
              <a:rPr lang="es-ES" smtClean="0"/>
              <a:t>16/4/24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36D9C2-8AEF-171F-81B5-F931660DA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635EEEC-C3E7-BD05-EE7D-24DEFD683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F0652-6EDD-5C4C-82A2-7D23FCEB70A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7173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C8CAFF-A0B6-0836-EA09-35636BB38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03EB182-CE24-45BA-75ED-CEC3582D40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D326CC8-6008-E3E5-8727-D2328964C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7C640-6F0A-224D-B7B0-1E3FADB5BFBF}" type="datetimeFigureOut">
              <a:rPr lang="es-ES" smtClean="0"/>
              <a:t>16/4/24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353327-EBC3-52BD-5FE7-D859409E5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184367-E16F-D1D3-BB94-3DCE800A1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F0652-6EDD-5C4C-82A2-7D23FCEB70A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597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29B21F-E47A-0F4E-EE14-118D412DC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3962B-9162-747F-D74B-FCDB51C8D9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6DB15A5-F7C6-2DCC-79C8-4ED712105A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E397194-08A2-FCBD-6760-370D112DD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7C640-6F0A-224D-B7B0-1E3FADB5BFBF}" type="datetimeFigureOut">
              <a:rPr lang="es-ES" smtClean="0"/>
              <a:t>16/4/24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CD274FD-D243-8E21-A1CC-E36B7194F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41037E3-7DD8-B9AF-5F1E-41F8B1954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F0652-6EDD-5C4C-82A2-7D23FCEB70A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7628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60FF56-8C4A-4CD7-261C-C1821029F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719570F-107B-5676-29BF-D2191E3E5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D0EA85B-E569-F275-F509-2AB23812F5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FAA3AB5-9092-AF01-F012-EE6843DF5F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98969B8-0A3A-DC85-53C3-D64DDABCD5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A258F5C-82A4-F29B-B205-0B3DE7E89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7C640-6F0A-224D-B7B0-1E3FADB5BFBF}" type="datetimeFigureOut">
              <a:rPr lang="es-ES" smtClean="0"/>
              <a:t>16/4/24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D6BECF8-10C4-5117-6F9A-FB1C8AB74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91913F2-0D4D-89DC-F844-8ABC94D50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F0652-6EDD-5C4C-82A2-7D23FCEB70A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0653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2F047F-B86D-861E-B995-C6260D6FC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E834590-8467-2911-B0E3-D463146A0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7C640-6F0A-224D-B7B0-1E3FADB5BFBF}" type="datetimeFigureOut">
              <a:rPr lang="es-ES" smtClean="0"/>
              <a:t>16/4/24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CC4977-4C2E-A478-800B-CF691E919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CDFE8F9-778E-ABCF-F6CD-587587A71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F0652-6EDD-5C4C-82A2-7D23FCEB70A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5858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A505767-2406-68A6-532B-389DEBAD8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7C640-6F0A-224D-B7B0-1E3FADB5BFBF}" type="datetimeFigureOut">
              <a:rPr lang="es-ES" smtClean="0"/>
              <a:t>16/4/24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B8AD36F-5728-4BC6-8B80-743E46DA2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96ECC6D-574D-020A-BF58-EB5F3464B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F0652-6EDD-5C4C-82A2-7D23FCEB70A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725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91CC6A-990B-E0E9-08C2-B749A7D6B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6EB8A9-0932-CE09-EA6C-7979419E8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59ECD4D-7F84-A7CE-B1B1-C5B3B757AE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667E7A6-C273-F224-A986-951C823D9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7C640-6F0A-224D-B7B0-1E3FADB5BFBF}" type="datetimeFigureOut">
              <a:rPr lang="es-ES" smtClean="0"/>
              <a:t>16/4/24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6E8DAC6-A3E2-2742-8247-743E41BCB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74FF22E-FE28-9ABE-C5B8-389C4F345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F0652-6EDD-5C4C-82A2-7D23FCEB70A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919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0CF0CB-11E6-A34E-993E-491B692F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B912C2D-FD75-3C3D-879C-2CE330835D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6C859E4-30B8-4548-0E2D-C23C289F8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065E26D-2E68-AF05-7011-E0FD588CC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7C640-6F0A-224D-B7B0-1E3FADB5BFBF}" type="datetimeFigureOut">
              <a:rPr lang="es-ES" smtClean="0"/>
              <a:t>16/4/24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E2FE66A-92C0-C6F5-1D52-925E95F0D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9FC8E48-A35B-F95D-19F0-0386D70EC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F0652-6EDD-5C4C-82A2-7D23FCEB70A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5988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5B3E7AE-CF55-1D93-6199-626FB899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10735FD-55D4-F50D-FB9E-F04C3F97C6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EE5CB5-6FE6-0F10-0D94-CB80CEB620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D7C640-6F0A-224D-B7B0-1E3FADB5BFBF}" type="datetimeFigureOut">
              <a:rPr lang="es-ES" smtClean="0"/>
              <a:t>16/4/24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BC2DF8-3B19-0160-A58F-DD30169E0F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8E3517-DF4D-212B-B947-78180C2EC5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6F0652-6EDD-5C4C-82A2-7D23FCEB70A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3883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CA5B9F-5263-1DD9-AF7A-4256173A49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t="23147" b="2060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3FCBAD1-289B-7829-15D1-2C90C277AA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600427"/>
            <a:ext cx="9875520" cy="3299902"/>
          </a:xfrm>
        </p:spPr>
        <p:txBody>
          <a:bodyPr>
            <a:normAutofit/>
          </a:bodyPr>
          <a:lstStyle/>
          <a:p>
            <a:pPr algn="l"/>
            <a:r>
              <a:rPr lang="es-ES" sz="8200">
                <a:solidFill>
                  <a:srgbClr val="FFFFFF"/>
                </a:solidFill>
              </a:rPr>
              <a:t>Pruebas de hipótesis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405C53D-11EF-E164-C203-39DCD9B407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536" y="4072045"/>
            <a:ext cx="9875520" cy="1414355"/>
          </a:xfrm>
        </p:spPr>
        <p:txBody>
          <a:bodyPr>
            <a:normAutofit/>
          </a:bodyPr>
          <a:lstStyle/>
          <a:p>
            <a:pPr algn="l"/>
            <a:r>
              <a:rPr lang="es-ES">
                <a:solidFill>
                  <a:srgbClr val="FFFFFF"/>
                </a:solidFill>
              </a:rPr>
              <a:t>Análisis cuantitativo</a:t>
            </a:r>
          </a:p>
        </p:txBody>
      </p:sp>
    </p:spTree>
    <p:extLst>
      <p:ext uri="{BB962C8B-B14F-4D97-AF65-F5344CB8AC3E}">
        <p14:creationId xmlns:p14="http://schemas.microsoft.com/office/powerpoint/2010/main" val="1529472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86C937-AAFF-544C-91A6-D2233CFA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s-CO" sz="5400"/>
              <a:t>Distribución muestral</a:t>
            </a:r>
          </a:p>
        </p:txBody>
      </p:sp>
      <p:pic>
        <p:nvPicPr>
          <p:cNvPr id="5" name="Picture 4" descr="Fórmulas escritas en una pizarra">
            <a:extLst>
              <a:ext uri="{FF2B5EF4-FFF2-40B4-BE49-F238E27FC236}">
                <a16:creationId xmlns:a16="http://schemas.microsoft.com/office/drawing/2014/main" id="{5EAA6146-A571-571F-AF59-536559CEC9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79" r="32177" b="-2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29EBBB-AC33-B648-BB9A-F8BD57996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r>
              <a:rPr lang="es-CO" sz="2200"/>
              <a:t>Para saber con qué valor rechazamos la hipótesis nula necesitamos encontrar la distribución muestral de para chi-cuadrado si la H0 fuera cierta</a:t>
            </a:r>
          </a:p>
          <a:p>
            <a:r>
              <a:rPr lang="es-CO" sz="2200"/>
              <a:t>Si la hipótesis nula es cierta, es el azar quién toma la decisión de qué carta elegir</a:t>
            </a:r>
          </a:p>
          <a:p>
            <a:r>
              <a:rPr lang="es-CO" sz="2200"/>
              <a:t>Por lo tanto, si la hipótesis nula es cierta estos datos tienen una distribución binomial</a:t>
            </a:r>
          </a:p>
          <a:p>
            <a:r>
              <a:rPr lang="es-CO" sz="2200"/>
              <a:t>La distribución binomial se parece a una normal cuando N es grande</a:t>
            </a:r>
          </a:p>
        </p:txBody>
      </p:sp>
    </p:spTree>
    <p:extLst>
      <p:ext uri="{BB962C8B-B14F-4D97-AF65-F5344CB8AC3E}">
        <p14:creationId xmlns:p14="http://schemas.microsoft.com/office/powerpoint/2010/main" val="230746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A068E-055F-2844-A4EB-236A255F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Prueba a la hipótesis nula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ED3E064-9D18-0148-9194-583C335B51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s-CO" dirty="0"/>
                  <a:t>Una estrategia bastante sensata sería decir que hay algún valor crítico, de modo que si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O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s-CO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CO" dirty="0"/>
                  <a:t> es mayor que el valor crítico, rechazamos el valor nulo; pero si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O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s-CO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CO" dirty="0"/>
                  <a:t> es menor que este valor, no rechazamos el valor nulo.</a:t>
                </a:r>
                <a:r>
                  <a:rPr lang="es-CO" dirty="0">
                    <a:effectLst/>
                  </a:rPr>
                  <a:t> </a:t>
                </a:r>
              </a:p>
              <a:p>
                <a:r>
                  <a:rPr lang="es-CO" dirty="0"/>
                  <a:t>Debemos encontrar nuestra región de rechazo</a:t>
                </a:r>
              </a:p>
              <a:p>
                <a:r>
                  <a:rPr lang="es-CO" dirty="0"/>
                  <a:t>la prueba de bondad de ajuste de chi-cuadrado es siempre una </a:t>
                </a:r>
                <a:r>
                  <a:rPr lang="es-CO" b="1" dirty="0"/>
                  <a:t>prueba unilateral</a:t>
                </a:r>
                <a:r>
                  <a:rPr lang="es-CO" dirty="0">
                    <a:effectLst/>
                  </a:rPr>
                  <a:t> </a:t>
                </a:r>
              </a:p>
              <a:p>
                <a:r>
                  <a:rPr lang="es-CO" dirty="0"/>
                  <a:t>Si queremos que nuestra prueba tenga un nivel de significación de </a:t>
                </a:r>
                <a14:m>
                  <m:oMath xmlns:m="http://schemas.openxmlformats.org/officeDocument/2006/math">
                    <m:r>
                      <a:rPr lang="es-CO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 =.05</m:t>
                    </m:r>
                  </m:oMath>
                </a14:m>
                <a:r>
                  <a:rPr lang="es-CO" dirty="0"/>
                  <a:t> (es decir, estamos dispuestos a tolerar una tasa de error Tipo I del 5%), entonces tenemos que elegir nuestro valor crítico para que haya solo un 5% de probabilidad que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O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s-CO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CO" dirty="0"/>
                  <a:t> pueda llegar a ser tan grande si la hipótesis nula es cierta</a:t>
                </a:r>
                <a:r>
                  <a:rPr lang="es-CO" dirty="0">
                    <a:effectLst/>
                  </a:rPr>
                  <a:t> </a:t>
                </a:r>
                <a:endParaRPr lang="es-CO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ED3E064-9D18-0148-9194-583C335B51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2924" r="-1448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6931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728A63-48AA-AE4E-9E80-35D8CA57C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Determinar región de rechazo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13834F53-0FBC-E84E-A9EE-B0B63C831FA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8980" y="2295489"/>
            <a:ext cx="3974039" cy="315436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BE99759-04F4-9B42-A5B8-5DDFCF49A2B3}"/>
              </a:ext>
            </a:extLst>
          </p:cNvPr>
          <p:cNvSpPr txBox="1"/>
          <p:nvPr/>
        </p:nvSpPr>
        <p:spPr>
          <a:xfrm>
            <a:off x="2660091" y="1690688"/>
            <a:ext cx="6871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/>
              <a:t>Queremos el percentil 95 de la distribución muestral.</a:t>
            </a:r>
            <a:r>
              <a:rPr lang="es-CO" sz="2400" dirty="0">
                <a:effectLst/>
              </a:rPr>
              <a:t> </a:t>
            </a:r>
            <a:endParaRPr lang="es-CO" sz="2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34A55CC-6CAE-A64A-8494-28A33233A2EB}"/>
              </a:ext>
            </a:extLst>
          </p:cNvPr>
          <p:cNvSpPr txBox="1"/>
          <p:nvPr/>
        </p:nvSpPr>
        <p:spPr>
          <a:xfrm>
            <a:off x="5087998" y="5892800"/>
            <a:ext cx="2016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/>
              <a:t>¿Rechazamos?</a:t>
            </a:r>
          </a:p>
        </p:txBody>
      </p:sp>
    </p:spTree>
    <p:extLst>
      <p:ext uri="{BB962C8B-B14F-4D97-AF65-F5344CB8AC3E}">
        <p14:creationId xmlns:p14="http://schemas.microsoft.com/office/powerpoint/2010/main" val="3220354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418F42-A487-054B-9910-2ABF4EDBF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Cómo informar los resultados de la prueba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9EF4436-B34F-E840-AAE6-618B14483F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CO" dirty="0"/>
                  <a:t>De los 200 participantes en el experimento, 64 seleccionaron corazones en su primera elección, 51 diamantes, 50 picas y 35 tréboles. Se realizó una prueba de bondad de ajuste de chi-cuadrado para evaluar si las probabilidades de elección eran similares para los cuatro palos. Los resultados fueron </a:t>
                </a:r>
                <a:r>
                  <a:rPr lang="es-CO" dirty="0" err="1"/>
                  <a:t>esatdísticasmente</a:t>
                </a:r>
                <a:r>
                  <a:rPr lang="es-CO" dirty="0"/>
                  <a:t> significativos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O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s-CO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s-CO" i="1">
                        <a:latin typeface="Cambria Math" panose="02040503050406030204" pitchFamily="18" charset="0"/>
                      </a:rPr>
                      <m:t>=8.44, 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&lt;0.05</m:t>
                    </m:r>
                  </m:oMath>
                </a14:m>
                <a:r>
                  <a:rPr lang="es-CO" dirty="0"/>
                  <a:t>), lo que sugiere que las personas no eligieron exclusivamente al azar.</a:t>
                </a:r>
              </a:p>
              <a:p>
                <a:endParaRPr lang="es-CO" dirty="0"/>
              </a:p>
            </p:txBody>
          </p:sp>
        </mc:Choice>
        <mc:Fallback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9EF4436-B34F-E840-AAE6-618B14483F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6250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6C9036-28CF-2D4D-885F-B994669EC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Tips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7EB3D8-0C8D-4340-A2C5-62F2EB219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i="1" dirty="0"/>
              <a:t>La prueba estadística está precedida por estadística descriptiva</a:t>
            </a:r>
          </a:p>
          <a:p>
            <a:r>
              <a:rPr lang="es-CO" i="1" dirty="0"/>
              <a:t>La descripción de los resultados indica cuál es la hipótesis nula que se está probando</a:t>
            </a:r>
            <a:r>
              <a:rPr lang="es-CO" dirty="0">
                <a:effectLst/>
              </a:rPr>
              <a:t> </a:t>
            </a:r>
          </a:p>
          <a:p>
            <a:r>
              <a:rPr lang="es-CO" i="1" dirty="0"/>
              <a:t>Se incluye un "bloque de estadísticas”</a:t>
            </a:r>
          </a:p>
          <a:p>
            <a:r>
              <a:rPr lang="es-CO" i="1" dirty="0"/>
              <a:t>Los resultados son interpretados</a:t>
            </a:r>
            <a:r>
              <a:rPr lang="es-CO" dirty="0">
                <a:effectLst/>
              </a:rPr>
              <a:t>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17095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DB6975-A880-2F42-B364-A21F46A4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La prueba x2 de independencia (o asociación)</a:t>
            </a:r>
            <a:r>
              <a:rPr lang="es-CO" dirty="0">
                <a:effectLst/>
              </a:rPr>
              <a:t> </a:t>
            </a:r>
            <a:endParaRPr lang="es-CO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277E3A49-6742-E147-892F-675D5C017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2200" y="4697979"/>
            <a:ext cx="8447762" cy="190909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FEA39AA-C02E-2048-AA0F-BBC979F64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900" y="1769914"/>
            <a:ext cx="5918200" cy="222472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28203DC-A0F4-134B-9B9F-490AF0878EE0}"/>
              </a:ext>
            </a:extLst>
          </p:cNvPr>
          <p:cNvSpPr txBox="1"/>
          <p:nvPr/>
        </p:nvSpPr>
        <p:spPr>
          <a:xfrm>
            <a:off x="653869" y="4098244"/>
            <a:ext cx="10884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/>
              <a:t>hipótesis nula: "los humanos y los robots responden la pregunta de la misma manera"</a:t>
            </a:r>
            <a:r>
              <a:rPr lang="es-CO" sz="2400" dirty="0">
                <a:effectLst/>
              </a:rPr>
              <a:t> 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2873125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E834BE-6FF1-E344-8B01-9BED752DC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Cálculo de frecuencias esperadas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7F935CF9-B570-EF44-9B37-DB772CEA54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s-ES" dirty="0"/>
                  <a:t>Probabilidad de elegir independientemente de la especie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s-CO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s-CO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CO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s-CO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C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s-CO" dirty="0"/>
              </a:p>
              <a:p>
                <a:endParaRPr lang="es-CO" dirty="0"/>
              </a:p>
              <a:p>
                <a:r>
                  <a:rPr lang="es-CO" dirty="0"/>
                  <a:t>Estimar Pi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C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s-CO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C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s-CO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s-CO" dirty="0"/>
              </a:p>
              <a:p>
                <a:endParaRPr lang="es-CO" dirty="0"/>
              </a:p>
              <a:p>
                <a:r>
                  <a:rPr lang="es-CO" dirty="0"/>
                  <a:t>Frecuencia esperada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s-CO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s-CO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C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i="1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s-C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s-CO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s-CO" dirty="0"/>
              </a:p>
              <a:p>
                <a:endParaRPr lang="es-CO" dirty="0"/>
              </a:p>
              <a:p>
                <a:endParaRPr lang="es-CO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7F935CF9-B570-EF44-9B37-DB772CEA54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50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7FF2ABA8-5EBD-0E45-93FC-BDA0B87CD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178" y="5003800"/>
            <a:ext cx="38989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76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72383C-4767-0D48-95B9-9CBB9F981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Describir los resultados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785660A1-0D7E-6949-B879-A1CDEF2857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CO" dirty="0"/>
                  <a:t>La prueba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O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s-CO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CO" dirty="0"/>
                  <a:t> de Pearson reveló una asociación significativa entre las especies y la elección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O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s-CO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s-CO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CO">
                        <a:latin typeface="Cambria Math" panose="02040503050406030204" pitchFamily="18" charset="0"/>
                      </a:rPr>
                      <m:t>10.7, </m:t>
                    </m:r>
                    <m:r>
                      <m:rPr>
                        <m:sty m:val="p"/>
                      </m:rPr>
                      <a:rPr lang="es-CO">
                        <a:latin typeface="Cambria Math" panose="02040503050406030204" pitchFamily="18" charset="0"/>
                      </a:rPr>
                      <m:t>p</m:t>
                    </m:r>
                    <m:r>
                      <a:rPr lang="es-CO">
                        <a:latin typeface="Cambria Math" panose="02040503050406030204" pitchFamily="18" charset="0"/>
                      </a:rPr>
                      <m:t>&lt;.01</m:t>
                    </m:r>
                  </m:oMath>
                </a14:m>
                <a:r>
                  <a:rPr lang="es-CO" dirty="0"/>
                  <a:t>): los robots parecen tener más probabilidades de decir que prefieren las flores, pero los humanos tenían más probabilidades de decir que preferían los datos.</a:t>
                </a:r>
                <a:r>
                  <a:rPr lang="es-CO" dirty="0">
                    <a:effectLst/>
                  </a:rPr>
                  <a:t> </a:t>
                </a:r>
                <a:endParaRPr lang="es-CO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785660A1-0D7E-6949-B879-A1CDEF2857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48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6814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D97CE4-7482-E345-A42B-C332F7E59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s-CO" sz="3200"/>
              <a:t>Prueba exacta de fisher</a:t>
            </a:r>
          </a:p>
        </p:txBody>
      </p:sp>
      <p:pic>
        <p:nvPicPr>
          <p:cNvPr id="5" name="Picture 4" descr="Hoja de respuestas de prueba de burbujas y lápiz">
            <a:extLst>
              <a:ext uri="{FF2B5EF4-FFF2-40B4-BE49-F238E27FC236}">
                <a16:creationId xmlns:a16="http://schemas.microsoft.com/office/drawing/2014/main" id="{19097EBA-D79B-42F6-4E60-FEE0C95F09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77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50322A1-35A9-424D-9D24-AD3755B4CF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68557" y="2551176"/>
                <a:ext cx="5444382" cy="3591207"/>
              </a:xfrm>
            </p:spPr>
            <p:txBody>
              <a:bodyPr>
                <a:normAutofit/>
              </a:bodyPr>
              <a:lstStyle/>
              <a:p>
                <a:r>
                  <a:rPr lang="es-CO" sz="2000" dirty="0"/>
                  <a:t>Cuando tenemos pocas observaciones la prueba de independencia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CO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O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s-ES" sz="20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CO" sz="2000" dirty="0"/>
                  <a:t> no es muy efectiva.</a:t>
                </a:r>
              </a:p>
              <a:p>
                <a:r>
                  <a:rPr lang="es-CO" sz="2000" dirty="0"/>
                  <a:t>Esta prueba se usa cuando una de las categorías o todas tienen menos de 5 observaciones</a:t>
                </a:r>
              </a:p>
              <a:p>
                <a:r>
                  <a:rPr lang="es-CO" sz="2000" dirty="0" err="1"/>
                  <a:t>Hipotesis</a:t>
                </a:r>
                <a:r>
                  <a:rPr lang="es-CO" sz="2000" dirty="0"/>
                  <a:t> nula: las variables son independientes</a:t>
                </a:r>
              </a:p>
              <a:p>
                <a:r>
                  <a:rPr lang="es-CO" sz="2000" dirty="0"/>
                  <a:t>Ejemplo Salem. </a:t>
                </a:r>
                <a:r>
                  <a:rPr lang="es-CO" sz="2000" dirty="0" err="1"/>
                  <a:t>Journal</a:t>
                </a:r>
                <a:r>
                  <a:rPr lang="es-CO" sz="2000" dirty="0"/>
                  <a:t> </a:t>
                </a:r>
                <a:r>
                  <a:rPr lang="es-CO" sz="2000" dirty="0" err="1"/>
                  <a:t>of</a:t>
                </a:r>
                <a:r>
                  <a:rPr lang="es-CO" sz="2000" dirty="0"/>
                  <a:t> irreproducible </a:t>
                </a:r>
                <a:r>
                  <a:rPr lang="es-CO" sz="2000" dirty="0" err="1"/>
                  <a:t>results</a:t>
                </a:r>
                <a:endParaRPr lang="es-CO" sz="2000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50322A1-35A9-424D-9D24-AD3755B4CF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68557" y="2551176"/>
                <a:ext cx="5444382" cy="3591207"/>
              </a:xfrm>
              <a:blipFill>
                <a:blip r:embed="rId3"/>
                <a:stretch>
                  <a:fillRect l="-1166" t="-17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6855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E39ECF-B8B5-6A47-9E92-46970406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Prueba de McNemar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41A9973A-22DD-1542-A4B5-629E6EE680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s-CO" dirty="0"/>
                  <a:t>Se utiliza más para diseños de antes y después</a:t>
                </a:r>
              </a:p>
              <a:p>
                <a:endParaRPr lang="es-CO" dirty="0"/>
              </a:p>
              <a:p>
                <a:endParaRPr lang="es-CO" dirty="0"/>
              </a:p>
              <a:p>
                <a:endParaRPr lang="es-CO" dirty="0"/>
              </a:p>
              <a:p>
                <a:endParaRPr lang="es-CO" dirty="0"/>
              </a:p>
              <a:p>
                <a:pPr algn="just"/>
                <a:r>
                  <a:rPr lang="es-CO" dirty="0"/>
                  <a:t>Hipótesis: Si el valor de una variable es independiente de la otra, se esperaría que las proporciones de pasar negativo a positivo fuesen iguales a las de pasar de positivo a negativo. </a:t>
                </a:r>
              </a:p>
              <a:p>
                <a:r>
                  <a:rPr lang="es-CO" dirty="0"/>
                  <a:t>Esto significa que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s-CO" dirty="0"/>
                  <a:t>; lo que queda como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s-CO" dirty="0"/>
                  <a:t>.</a:t>
                </a:r>
              </a:p>
              <a:p>
                <a:pPr lvl="1"/>
                <a:r>
                  <a:rPr lang="es-CO" dirty="0"/>
                  <a:t>Hipótesis nula: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s-CO" dirty="0"/>
              </a:p>
              <a:p>
                <a:pPr lvl="1"/>
                <a:r>
                  <a:rPr lang="es-CO" dirty="0"/>
                  <a:t>Hipótesis alternativa: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s-CO" dirty="0"/>
              </a:p>
              <a:p>
                <a:endParaRPr lang="es-CO" dirty="0"/>
              </a:p>
              <a:p>
                <a:endParaRPr lang="es-CO" dirty="0"/>
              </a:p>
              <a:p>
                <a:endParaRPr lang="es-CO" dirty="0"/>
              </a:p>
              <a:p>
                <a:endParaRPr lang="es-CO" dirty="0"/>
              </a:p>
              <a:p>
                <a:pPr marL="0" indent="0">
                  <a:buNone/>
                </a:pPr>
                <a:endParaRPr lang="es-CO" dirty="0"/>
              </a:p>
              <a:p>
                <a:pPr marL="0" indent="0">
                  <a:buNone/>
                </a:pPr>
                <a:endParaRPr lang="es-CO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41A9973A-22DD-1542-A4B5-629E6EE680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3801" r="-96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4A6946D0-A899-9846-9474-02EB4E57B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850" y="2265218"/>
            <a:ext cx="5809755" cy="152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675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4496A4-EB86-6263-BD4F-E920195BE3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99" b="3158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0A1B48-2083-013E-F872-F7C2730D4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Pruebas a datos categóricos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428C650-A33C-7E4B-F58F-009648BFC7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054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A78D41-AE0C-4F49-8239-FEB8BB7A2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Prueba McNemar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C77F135D-514F-EA4D-8BCF-2B3FEDDE2A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ES" i="1" dirty="0"/>
                  <a:t>Se calcula con esta ecuación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CO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s-CO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−0.5)</m:t>
                              </m:r>
                            </m:e>
                            <m:sup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s-CO" dirty="0"/>
              </a:p>
              <a:p>
                <a:pPr marL="0" indent="0">
                  <a:buNone/>
                </a:pPr>
                <a:endParaRPr lang="es-CO" dirty="0"/>
              </a:p>
              <a:p>
                <a:r>
                  <a:rPr lang="es-CO" i="1" dirty="0"/>
                  <a:t>Ejemplo: PPGA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C77F135D-514F-EA4D-8BCF-2B3FEDDE2A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8660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2ACCC7-3C65-FB4D-61B5-92DC7F07D2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6559" b="9172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84DB040-8727-F9DB-C9E2-2A71846B9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00427"/>
            <a:ext cx="9875520" cy="3299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200">
                <a:solidFill>
                  <a:srgbClr val="FFFFFF"/>
                </a:solidFill>
              </a:rPr>
              <a:t>Pruebas a datos continuos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EE5BD99-7B23-24B1-7102-9EE5AD8DF4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536" y="4072045"/>
            <a:ext cx="9875520" cy="1414355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11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55C69B-D699-3341-8516-80DC97A21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Prueba z para una muestra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75BCF5-63C1-434C-A156-2B0EB3285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CO" dirty="0"/>
              <a:t>Es la prueba z más simple</a:t>
            </a:r>
          </a:p>
          <a:p>
            <a:r>
              <a:rPr lang="es-CO" dirty="0"/>
              <a:t>Sigue una distribución normal en su hipótesis nula</a:t>
            </a:r>
          </a:p>
          <a:p>
            <a:r>
              <a:rPr lang="es-CO" dirty="0"/>
              <a:t>Evalúa la media de una población normalmente distribuida con varianza conocida</a:t>
            </a:r>
          </a:p>
          <a:p>
            <a:r>
              <a:rPr lang="es-CO" dirty="0"/>
              <a:t>Hipótesis nula y alternativa</a:t>
            </a:r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r>
              <a:rPr lang="es-CO" dirty="0"/>
              <a:t>Supuestos adicionales</a:t>
            </a:r>
          </a:p>
          <a:p>
            <a:pPr lvl="1"/>
            <a:r>
              <a:rPr lang="es-ES" dirty="0"/>
              <a:t>Las calificaciones se distribuyen normalmente.</a:t>
            </a:r>
            <a:endParaRPr lang="es-CO" dirty="0"/>
          </a:p>
          <a:p>
            <a:pPr lvl="1"/>
            <a:r>
              <a:rPr lang="es-ES" dirty="0"/>
              <a:t>Se sabe que la verdadera desviación estándar de estos puntajes </a:t>
            </a:r>
            <a:r>
              <a:rPr lang="es-ES" dirty="0" err="1"/>
              <a:t>σ</a:t>
            </a:r>
            <a:r>
              <a:rPr lang="es-ES" dirty="0"/>
              <a:t> es 9.5.</a:t>
            </a:r>
            <a:endParaRPr lang="es-CO" dirty="0"/>
          </a:p>
          <a:p>
            <a:endParaRPr lang="es-CO" dirty="0"/>
          </a:p>
          <a:p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9CFE6B7-EB4F-484F-B073-1C4267D42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614" y="3606801"/>
            <a:ext cx="21336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197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30681E-8163-EC43-99BF-6C886D398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Hipótesis en forma gráfica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2411163C-EC23-7340-948F-DC22FB6CC57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804" y="1825625"/>
            <a:ext cx="72143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643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EC9859-C2D5-F042-8809-728908050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¿Cómo probamos esas hipótesis?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ADCE5D3F-540F-AD40-AB9D-2BEFD508CA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CO" dirty="0"/>
                  <a:t>La hipótesis de esa prueba se refiere a la media de la población, así que lo más lógico es observar la diferencia entre esta media y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s-CO" dirty="0"/>
                  <a:t>, es decir: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−µ</m:t>
                          </m:r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s-CO" dirty="0"/>
              </a:p>
              <a:p>
                <a:r>
                  <a:rPr lang="es-CO" dirty="0"/>
                  <a:t>Si este valor es cercano a cero no rechazamos la hipótesis nula</a:t>
                </a:r>
              </a:p>
              <a:p>
                <a:r>
                  <a:rPr lang="es-CO" dirty="0"/>
                  <a:t>Si este valor es lejano a cero rechazamos la hipótesis nula</a:t>
                </a:r>
              </a:p>
              <a:p>
                <a:r>
                  <a:rPr lang="es-CO" u="sng" dirty="0"/>
                  <a:t>Si la hipótesis nula es realmente cierta, y la media verdadera 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i="1" u="sng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 u="sng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s-CO" i="1" u="sng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CO" u="sng" dirty="0"/>
                  <a:t>, entonces estos hechos juntos significan que conocemos la distribución completa de la población de los datos: una distribución normal con media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i="1" u="sng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 u="sng">
                            <a:latin typeface="Cambria Math" panose="02040503050406030204" pitchFamily="18" charset="0"/>
                          </a:rPr>
                          <m:t>µ</m:t>
                        </m:r>
                      </m:e>
                      <m:sub>
                        <m:r>
                          <a:rPr lang="es-CO" i="1" u="sng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CO" u="sng" dirty="0"/>
                  <a:t> y desviación estándar </a:t>
                </a:r>
                <a14:m>
                  <m:oMath xmlns:m="http://schemas.openxmlformats.org/officeDocument/2006/math">
                    <m:r>
                      <a:rPr lang="en-US" i="1" u="sng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s-CO" u="sng" dirty="0">
                    <a:effectLst/>
                  </a:rPr>
                  <a:t> </a:t>
                </a:r>
                <a:endParaRPr lang="es-CO" u="sng" dirty="0"/>
              </a:p>
              <a:p>
                <a:pPr marL="0" indent="0">
                  <a:buNone/>
                </a:pPr>
                <a:endParaRPr lang="es-CO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ADCE5D3F-540F-AD40-AB9D-2BEFD508CA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319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9249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27AB7B-6110-5049-93D8-CEDB4F3FE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¿Cómo probamos la hipótesis?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962EFBA9-7E5F-DA41-B57E-EFADF297DE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CO" dirty="0"/>
                  <a:t>Es decir que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s-CO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s-CO" i="1"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s-CO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CO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CO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O" dirty="0"/>
              </a:p>
              <a:p>
                <a:r>
                  <a:rPr lang="es-CO" dirty="0"/>
                  <a:t>El error estándar de la media que sería la desviación de la distribución de muestreo 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𝑆𝐸</m:t>
                      </m:r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s-CO" dirty="0"/>
              </a:p>
              <a:p>
                <a:r>
                  <a:rPr lang="es-CO" dirty="0"/>
                  <a:t>Es decir que si la hipótesis nula es cierta tendríamos que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s-ES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𝑆𝐸</m:t>
                      </m:r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O" dirty="0"/>
              </a:p>
              <a:p>
                <a:pPr marL="0" indent="0">
                  <a:buNone/>
                </a:pPr>
                <a:endParaRPr lang="es-CO" dirty="0"/>
              </a:p>
              <a:p>
                <a:endParaRPr lang="es-CO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962EFBA9-7E5F-DA41-B57E-EFADF297DE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1568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5449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1B9BAB-711D-664F-A4D5-4823A1EFD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¿Cómo probamos la hipótesis?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64015294-79BA-5F43-B693-EF5F46EDBE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s-CO" dirty="0"/>
                  <a:t>Truco: </a:t>
                </a:r>
                <a:r>
                  <a:rPr lang="es-ES" dirty="0"/>
                  <a:t>convertir la media </a:t>
                </a:r>
                <a:r>
                  <a:rPr lang="es-ES" dirty="0" err="1"/>
                  <a:t>muestral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s-CO" dirty="0"/>
                  <a:t> </a:t>
                </a:r>
                <a:r>
                  <a:rPr lang="es-ES" dirty="0"/>
                  <a:t>en una puntuación estándar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𝑆𝐸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s-CO" dirty="0"/>
              </a:p>
              <a:p>
                <a:r>
                  <a:rPr lang="es-CO" dirty="0"/>
                  <a:t>Es decir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s-CO" dirty="0"/>
              </a:p>
              <a:p>
                <a:r>
                  <a:rPr lang="es-CO" dirty="0"/>
                  <a:t>Con lo que tendríamos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(0, 1)</m:t>
                      </m:r>
                    </m:oMath>
                  </m:oMathPara>
                </a14:m>
                <a:endParaRPr lang="es-CO" dirty="0"/>
              </a:p>
              <a:p>
                <a:r>
                  <a:rPr lang="es-CO" dirty="0"/>
                  <a:t>Y si recuerdan las regiones críticas de z siempre son las mismas independentemente de los parámetros de la población.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64015294-79BA-5F43-B693-EF5F46EDBE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509" b="-2632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4313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AC8CCC-AFAD-EC46-B52D-01F4EC215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Valores más usados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D0D84A1-5F42-EF41-8D0F-8D1A86250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086" y="1524000"/>
            <a:ext cx="6516914" cy="212704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093C1F9-35C1-484B-AE0E-3E83FC9CF02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03842" y="4354830"/>
            <a:ext cx="2520315" cy="195834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FF20C07-E17A-3C40-A7CD-9D03B53C58E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08914" y="4354830"/>
            <a:ext cx="2520315" cy="195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245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17EDA5-752F-8B4C-BE23-34BC9C1A5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Cómo informar el resultado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0C2E7F8E-D23E-A440-99CA-8AEC0ECD3C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ES" dirty="0"/>
                  <a:t>Con una calificación promedio de 75.86 en la muestra de estudiantes, y suponiendo una desviación estándar de la población de 9.5, podemos concluir que los estudiantes tienen puntajes estadísticos significativamente diferentes al promedio de la población (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=4.4</m:t>
                    </m:r>
                  </m:oMath>
                </a14:m>
                <a:r>
                  <a:rPr lang="es-ES" dirty="0"/>
                  <a:t>,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=25</m:t>
                    </m:r>
                  </m:oMath>
                </a14:m>
                <a:r>
                  <a:rPr lang="es-ES" dirty="0"/>
                  <a:t>,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&lt;.001</m:t>
                    </m:r>
                  </m:oMath>
                </a14:m>
                <a:r>
                  <a:rPr lang="es-ES" dirty="0"/>
                  <a:t>).</a:t>
                </a:r>
                <a:r>
                  <a:rPr lang="es-CO" dirty="0">
                    <a:effectLst/>
                  </a:rPr>
                  <a:t> </a:t>
                </a:r>
                <a:endParaRPr lang="es-CO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0C2E7F8E-D23E-A440-99CA-8AEC0ECD3C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30618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39AA92-4556-8C4A-877A-97274F2D6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Supuestos de la prueba z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49F58A-D987-EA47-A2CA-1AD9DF502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Normalidad</a:t>
            </a:r>
          </a:p>
          <a:p>
            <a:r>
              <a:rPr lang="es-CO" dirty="0"/>
              <a:t>Independencia</a:t>
            </a:r>
          </a:p>
          <a:p>
            <a:r>
              <a:rPr lang="es-CO" dirty="0"/>
              <a:t>Desviación estándar conocida</a:t>
            </a:r>
          </a:p>
        </p:txBody>
      </p:sp>
    </p:spTree>
    <p:extLst>
      <p:ext uri="{BB962C8B-B14F-4D97-AF65-F5344CB8AC3E}">
        <p14:creationId xmlns:p14="http://schemas.microsoft.com/office/powerpoint/2010/main" val="543132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3E9B295-1E63-7448-A3E9-BD67DE139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dirty="0"/>
              <a:t>Datos categóricos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16C058-BD41-444A-A044-CC94533DB160}"/>
              </a:ext>
            </a:extLst>
          </p:cNvPr>
          <p:cNvSpPr>
            <a:spLocks/>
          </p:cNvSpPr>
          <p:nvPr/>
        </p:nvSpPr>
        <p:spPr>
          <a:xfrm>
            <a:off x="1141847" y="1825625"/>
            <a:ext cx="9908305" cy="4100040"/>
          </a:xfrm>
          <a:prstGeom prst="rect">
            <a:avLst/>
          </a:prstGeom>
        </p:spPr>
        <p:txBody>
          <a:bodyPr/>
          <a:lstStyle/>
          <a:p>
            <a:pPr defTabSz="859536">
              <a:spcAft>
                <a:spcPts val="600"/>
              </a:spcAft>
            </a:pPr>
            <a:r>
              <a:rPr lang="es-CO" sz="169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Nominales</a:t>
            </a:r>
          </a:p>
          <a:p>
            <a:pPr defTabSz="859536">
              <a:spcAft>
                <a:spcPts val="600"/>
              </a:spcAft>
            </a:pPr>
            <a:endParaRPr lang="es-CO" sz="1692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859536">
              <a:spcAft>
                <a:spcPts val="600"/>
              </a:spcAft>
            </a:pPr>
            <a:r>
              <a:rPr lang="es-CO" sz="169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Ejemplo: cartas</a:t>
            </a:r>
          </a:p>
          <a:p>
            <a:pPr>
              <a:spcAft>
                <a:spcPts val="600"/>
              </a:spcAft>
            </a:pPr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2F74571-71F5-DB42-92FD-628A0D9AD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817" y="3285117"/>
            <a:ext cx="8660364" cy="241995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2AB290F-FAF2-4A4D-8C32-94763AC44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817" y="5674368"/>
            <a:ext cx="2548876" cy="50259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2D29B97-87D0-A54B-90C6-DBEDC5439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2745" y="5716251"/>
            <a:ext cx="2417243" cy="41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576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7545B3-1D2B-124D-B017-94D052162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Prueba t para una muestra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DF077401-AE4E-3046-80EA-F1A4B524B2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CO" dirty="0"/>
                  <a:t>No conocemos la desviación estándar de la población</a:t>
                </a:r>
              </a:p>
              <a:p>
                <a:endParaRPr lang="es-CO" dirty="0"/>
              </a:p>
              <a:p>
                <a:endParaRPr lang="es-CO" dirty="0"/>
              </a:p>
              <a:p>
                <a:endParaRPr lang="es-CO" dirty="0"/>
              </a:p>
              <a:p>
                <a:endParaRPr lang="es-CO" dirty="0"/>
              </a:p>
              <a:p>
                <a:endParaRPr lang="es-CO" dirty="0"/>
              </a:p>
              <a:p>
                <a:endParaRPr lang="es-CO" dirty="0"/>
              </a:p>
              <a:p>
                <a:r>
                  <a:rPr lang="es-CO" dirty="0"/>
                  <a:t>Conocemos la desviación estimada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acc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10.04</m:t>
                    </m:r>
                  </m:oMath>
                </a14:m>
                <a:endParaRPr lang="es-CO" dirty="0"/>
              </a:p>
              <a:p>
                <a:endParaRPr lang="es-CO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DF077401-AE4E-3046-80EA-F1A4B524B2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A283BBBC-C455-8242-8D72-8073AF28A8B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99128" y="2588086"/>
            <a:ext cx="5520757" cy="282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3338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D31473-3023-8045-931A-EC79608C9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Prueba t para una muestra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01F428C8-F393-C241-B29E-670B089F1E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CO" dirty="0"/>
                  <a:t>El estadístico se calcula así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acc>
                            <m:accPr>
                              <m:chr m:val="̂"/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s-CO" dirty="0"/>
              </a:p>
              <a:p>
                <a:r>
                  <a:rPr lang="es-CO" dirty="0"/>
                  <a:t>Lo único que cambia es que reemplazmos la desviación estándar conocida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s-CO" dirty="0">
                    <a:effectLst/>
                  </a:rPr>
                  <a:t>  por la estimación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O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acc>
                  </m:oMath>
                </a14:m>
                <a:endParaRPr lang="es-CO" dirty="0"/>
              </a:p>
              <a:p>
                <a:r>
                  <a:rPr lang="es-ES" dirty="0"/>
                  <a:t>Y si esta estimación se ha construido a partir de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s-ES" dirty="0"/>
                  <a:t> observaciones, entonces la distribución de muestreo se convierte en una distribución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s-ES" dirty="0"/>
                  <a:t> con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s-CO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01F428C8-F393-C241-B29E-670B089F1E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132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698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69EB2C-DC00-0247-8629-6FB1A61C6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Grados de libertad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C2C87E59-401D-F145-B633-6CB81A0B560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2500" y="1981994"/>
            <a:ext cx="77470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8760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80FF97D-ED78-EB4C-A4EF-A6AFEC810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s-CO" sz="4000"/>
              <a:t>Descripción de resultados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4B779EE6-BB2B-CE43-9141-37D6DDF4E7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1802" y="2743200"/>
                <a:ext cx="4646905" cy="3613149"/>
              </a:xfrm>
            </p:spPr>
            <p:txBody>
              <a:bodyPr anchor="ctr">
                <a:normAutofit/>
              </a:bodyPr>
              <a:lstStyle/>
              <a:p>
                <a:r>
                  <a:rPr lang="es-ES" sz="2000"/>
                  <a:t>Con una calificación promedio de 75.86, los estudiantes obtuvieron puntajes ligeramente más altos que la calificación promedio de 67.5 (</a:t>
                </a:r>
                <a14:m>
                  <m:oMath xmlns:m="http://schemas.openxmlformats.org/officeDocument/2006/math">
                    <m:r>
                      <a:rPr lang="es-E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(24)=4.16, 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&lt;.001</m:t>
                    </m:r>
                  </m:oMath>
                </a14:m>
                <a:r>
                  <a:rPr lang="es-ES" sz="2000"/>
                  <a:t>); el intervalo de confianza del 95% es [71.71, 80.01].</a:t>
                </a:r>
                <a:endParaRPr lang="es-CO" sz="2000"/>
              </a:p>
              <a:p>
                <a:endParaRPr lang="es-CO" sz="200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4B779EE6-BB2B-CE43-9141-37D6DDF4E7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1802" y="2743200"/>
                <a:ext cx="4646905" cy="3613149"/>
              </a:xfrm>
              <a:blipFill>
                <a:blip r:embed="rId2"/>
                <a:stretch>
                  <a:fillRect l="-1093" r="-109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ódigos en papeles">
            <a:extLst>
              <a:ext uri="{FF2B5EF4-FFF2-40B4-BE49-F238E27FC236}">
                <a16:creationId xmlns:a16="http://schemas.microsoft.com/office/drawing/2014/main" id="{37689D3E-3F97-4EE2-245B-B1261E10D3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74" r="19325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02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38E9108-3FE7-1C4A-B8D3-1A4B9C3EF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s-CO" sz="4000"/>
              <a:t>Supuestos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376232-9721-504B-91D1-39F893105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s-CO" sz="2000"/>
              <a:t>Normalidad</a:t>
            </a:r>
          </a:p>
          <a:p>
            <a:r>
              <a:rPr lang="es-CO" sz="2000"/>
              <a:t>Independencia</a:t>
            </a:r>
          </a:p>
        </p:txBody>
      </p:sp>
      <p:pic>
        <p:nvPicPr>
          <p:cNvPr id="5" name="Picture 4" descr="Esqueletos de cajas en 3D">
            <a:extLst>
              <a:ext uri="{FF2B5EF4-FFF2-40B4-BE49-F238E27FC236}">
                <a16:creationId xmlns:a16="http://schemas.microsoft.com/office/drawing/2014/main" id="{508088D1-2164-E371-40F7-FF3E35884A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16" r="18583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179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1D7FA6-5F11-DA47-915C-219A43A40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Prueba t para muestras independientes (Student)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3C28BC-5C2E-144A-A5B3-9F7D968D4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Supongamos que tenemos dos muestras con medias diferentes</a:t>
            </a:r>
          </a:p>
          <a:p>
            <a:r>
              <a:rPr lang="es-CO" dirty="0"/>
              <a:t>Queremos saber si estas dos medias son significativamente diferentes</a:t>
            </a:r>
          </a:p>
          <a:p>
            <a:r>
              <a:rPr lang="es-ES" dirty="0"/>
              <a:t>el objetivo es determinar si dos "muestras independientes" de datos se extraen de poblaciones con la misma media (la hipótesis nula) o diferentes medias (la hipótesis alternativa).</a:t>
            </a:r>
            <a:r>
              <a:rPr lang="es-CO" dirty="0">
                <a:effectLst/>
              </a:rPr>
              <a:t> </a:t>
            </a:r>
          </a:p>
          <a:p>
            <a:r>
              <a:rPr lang="es-ES" dirty="0"/>
              <a:t>Cuando decimos muestras "independientes", lo que realmente queremos decir aquí es que no hay una relación especial entre las observaciones en las dos muestras</a:t>
            </a:r>
            <a:r>
              <a:rPr lang="es-CO" dirty="0">
                <a:effectLst/>
              </a:rPr>
              <a:t>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861568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3D5C69-17F2-934F-BFFD-A16F73D7D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Prueba t para muestras independientes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0EA85C0-5B13-9F43-A8A1-C27E54905B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CO" dirty="0"/>
                  <a:t>Hipótesis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CO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CO" dirty="0"/>
              </a:p>
              <a:p>
                <a:r>
                  <a:rPr lang="es-CO" dirty="0"/>
                  <a:t>Con lo que para construir la prueba vamos observar si la diferencia entre las medias es cero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CO" dirty="0">
                  <a:effectLst/>
                </a:endParaRPr>
              </a:p>
              <a:p>
                <a:r>
                  <a:rPr lang="es-ES" dirty="0"/>
                  <a:t>si la hipótesis nula es verdadera, entonces esperaríamos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s-CO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s-CO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ES" dirty="0"/>
                  <a:t> sea bastante cercano a cero</a:t>
                </a:r>
                <a:r>
                  <a:rPr lang="es-CO" dirty="0"/>
                  <a:t>, pero de nuevo ¿qué tan cerca debería estar de cero?</a:t>
                </a:r>
              </a:p>
              <a:p>
                <a:pPr marL="0" indent="0">
                  <a:buNone/>
                </a:pPr>
                <a:endParaRPr lang="es-CO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0EA85C0-5B13-9F43-A8A1-C27E54905B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3601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CAF89B-437E-5047-87B3-3AB5F899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Cálculo del estadístico 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4847ED73-52A3-EE49-BA7C-453F79307A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ES" i="1" dirty="0"/>
                  <a:t>Después de un poco de matemática</a:t>
                </a:r>
              </a:p>
              <a:p>
                <a:pPr marL="0" indent="0">
                  <a:buNone/>
                </a:pPr>
                <a:endParaRPr lang="es-ES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s-CO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s-CO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𝑆𝐸</m:t>
                          </m:r>
                          <m:d>
                            <m:d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C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s-CO" dirty="0"/>
              </a:p>
              <a:p>
                <a:r>
                  <a:rPr lang="es-CO" dirty="0"/>
                  <a:t>En este caso los grados de libertad son </a:t>
                </a:r>
                <a14:m>
                  <m:oMath xmlns:m="http://schemas.openxmlformats.org/officeDocument/2006/math">
                    <m:r>
                      <a:rPr lang="es-CO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s-CO" i="1" dirty="0" smtClean="0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endParaRPr lang="es-CO" dirty="0"/>
              </a:p>
              <a:p>
                <a:pPr marL="0" indent="0">
                  <a:buNone/>
                </a:pPr>
                <a:endParaRPr lang="es-CO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4847ED73-52A3-EE49-BA7C-453F79307A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055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57906C-3087-E245-B302-F51B91BD3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s-CO" sz="3200"/>
              <a:t>Descripción de resultados</a:t>
            </a:r>
          </a:p>
        </p:txBody>
      </p:sp>
      <p:pic>
        <p:nvPicPr>
          <p:cNvPr id="5" name="Picture 4" descr="Muchos signos de interrogación sobre fondo negro">
            <a:extLst>
              <a:ext uri="{FF2B5EF4-FFF2-40B4-BE49-F238E27FC236}">
                <a16:creationId xmlns:a16="http://schemas.microsoft.com/office/drawing/2014/main" id="{B4A53BA4-5D1B-4CAE-9772-27FC9CA490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81" r="2" b="2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79BF8A30-0642-144D-BBFA-BA281EA350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68557" y="2551176"/>
                <a:ext cx="5444382" cy="3591207"/>
              </a:xfrm>
            </p:spPr>
            <p:txBody>
              <a:bodyPr>
                <a:normAutofit/>
              </a:bodyPr>
              <a:lstStyle/>
              <a:p>
                <a:r>
                  <a:rPr lang="es-CO" sz="2000" dirty="0"/>
                  <a:t>La calificación media en la clase de Ana fue del 64.12 (</a:t>
                </a:r>
                <a:r>
                  <a:rPr lang="es-CO" sz="2000" dirty="0" err="1"/>
                  <a:t>std</a:t>
                </a:r>
                <a:r>
                  <a:rPr lang="es-CO" sz="2000" dirty="0"/>
                  <a:t> </a:t>
                </a:r>
                <a:r>
                  <a:rPr lang="es-CO" sz="2000" dirty="0" err="1"/>
                  <a:t>dev</a:t>
                </a:r>
                <a:r>
                  <a:rPr lang="es-CO" sz="2000" dirty="0"/>
                  <a:t> = 7.98), mientras que la media en la clase de Camila fue del 74.76 (</a:t>
                </a:r>
                <a:r>
                  <a:rPr lang="es-CO" sz="2000" dirty="0" err="1"/>
                  <a:t>std</a:t>
                </a:r>
                <a:r>
                  <a:rPr lang="es-CO" sz="2000" dirty="0"/>
                  <a:t> </a:t>
                </a:r>
                <a:r>
                  <a:rPr lang="es-CO" sz="2000" dirty="0" err="1"/>
                  <a:t>dev</a:t>
                </a:r>
                <a:r>
                  <a:rPr lang="es-CO" sz="2000" dirty="0"/>
                  <a:t> = 13.12). Una </a:t>
                </a:r>
                <a:r>
                  <a:rPr lang="es-CO" sz="2000" i="1" dirty="0"/>
                  <a:t>prueba t</a:t>
                </a:r>
                <a:r>
                  <a:rPr lang="es-CO" sz="2000" dirty="0"/>
                  <a:t> para muestras independientes de </a:t>
                </a:r>
                <a:r>
                  <a:rPr lang="es-CO" sz="2000" dirty="0" err="1"/>
                  <a:t>Student</a:t>
                </a:r>
                <a:r>
                  <a:rPr lang="es-CO" sz="2000" dirty="0"/>
                  <a:t> mostró que esta diferencia de 10.64 fue estadísticamente significativa (</a:t>
                </a:r>
                <a14:m>
                  <m:oMath xmlns:m="http://schemas.openxmlformats.org/officeDocument/2006/math">
                    <m:r>
                      <a:rPr lang="es-CO" sz="2000" i="1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s-CO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sz="20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s-ES" sz="2000" b="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s-CO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000" b="0" i="1">
                        <a:latin typeface="Cambria Math" panose="02040503050406030204" pitchFamily="18" charset="0"/>
                      </a:rPr>
                      <m:t>−2.69</m:t>
                    </m:r>
                    <m:r>
                      <a:rPr lang="es-CO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CO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s-CO" sz="2000" i="1">
                        <a:latin typeface="Cambria Math" panose="02040503050406030204" pitchFamily="18" charset="0"/>
                      </a:rPr>
                      <m:t>&lt;.05, </m:t>
                    </m:r>
                    <m:sSub>
                      <m:sSubPr>
                        <m:ctrlPr>
                          <a:rPr lang="es-CO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000" i="1">
                            <a:latin typeface="Cambria Math" panose="02040503050406030204" pitchFamily="18" charset="0"/>
                          </a:rPr>
                          <m:t>𝐼𝐶</m:t>
                        </m:r>
                      </m:e>
                      <m:sub>
                        <m:r>
                          <a:rPr lang="es-CO" sz="2000" i="1">
                            <a:latin typeface="Cambria Math" panose="02040503050406030204" pitchFamily="18" charset="0"/>
                          </a:rPr>
                          <m:t>95</m:t>
                        </m:r>
                      </m:sub>
                    </m:sSub>
                    <m:r>
                      <a:rPr lang="es-CO" sz="2000" i="1">
                        <a:latin typeface="Cambria Math" panose="02040503050406030204" pitchFamily="18" charset="0"/>
                      </a:rPr>
                      <m:t>=[</m:t>
                    </m:r>
                    <m:r>
                      <a:rPr lang="es-ES" sz="2000" b="0" i="1">
                        <a:latin typeface="Cambria Math" panose="02040503050406030204" pitchFamily="18" charset="0"/>
                      </a:rPr>
                      <m:t>−18.66</m:t>
                    </m:r>
                    <m:r>
                      <a:rPr lang="es-CO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sz="2000" b="0" i="1">
                        <a:latin typeface="Cambria Math" panose="02040503050406030204" pitchFamily="18" charset="0"/>
                      </a:rPr>
                      <m:t>−2.59</m:t>
                    </m:r>
                    <m:r>
                      <a:rPr lang="es-CO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s-CO" sz="2000" dirty="0"/>
                  <a:t>), lo que sugiere que existe una diferencia genuina en los resultados del aprendizaje entre los dos grupos.</a:t>
                </a:r>
              </a:p>
              <a:p>
                <a:endParaRPr lang="es-CO" sz="2000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79BF8A30-0642-144D-BBFA-BA281EA350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68557" y="2551176"/>
                <a:ext cx="5444382" cy="3591207"/>
              </a:xfrm>
              <a:blipFill>
                <a:blip r:embed="rId3"/>
                <a:stretch>
                  <a:fillRect l="-1166" t="-1767" r="-209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32145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EDF3D7-55FB-644D-8D67-9C8CACE4D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Supuestos de la prueba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77C8C1-889F-FB44-A83E-52BEA3472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Normalidad</a:t>
            </a:r>
          </a:p>
          <a:p>
            <a:r>
              <a:rPr lang="es-CO" dirty="0"/>
              <a:t>Independencia</a:t>
            </a:r>
          </a:p>
          <a:p>
            <a:r>
              <a:rPr lang="es-CO" dirty="0"/>
              <a:t>Homogeneidad de la varianza (homocedasticidad)</a:t>
            </a:r>
          </a:p>
        </p:txBody>
      </p:sp>
    </p:spTree>
    <p:extLst>
      <p:ext uri="{BB962C8B-B14F-4D97-AF65-F5344CB8AC3E}">
        <p14:creationId xmlns:p14="http://schemas.microsoft.com/office/powerpoint/2010/main" val="3987745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258FA8-344C-F841-880A-D957917E1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Hipótesis nula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3D35CF-025D-0041-98A6-68B2C60EC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CO" dirty="0"/>
              <a:t>Investigación: Las personas no eligen sus cartas al azar</a:t>
            </a:r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r>
              <a:rPr lang="es-CO" dirty="0"/>
              <a:t>No necesariamente tiene que ser así. Ejemplo: mazo con el doble de tréboles</a:t>
            </a:r>
          </a:p>
          <a:p>
            <a:endParaRPr lang="es-CO" dirty="0"/>
          </a:p>
          <a:p>
            <a:endParaRPr lang="es-CO" dirty="0"/>
          </a:p>
          <a:p>
            <a:r>
              <a:rPr lang="es-CO" dirty="0"/>
              <a:t>Todas deben ser positivas y sumar 1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010A99C-76A2-B24A-9546-BFBA459E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929" y="2703286"/>
            <a:ext cx="8051800" cy="6858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C52E97C-34D2-C74B-8315-B1145F75C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143" y="3468915"/>
            <a:ext cx="3302000" cy="4191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55E0AC0-E2F9-A641-9061-35175D6F8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143" y="4822939"/>
            <a:ext cx="21844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175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649C91A9-84E7-4BF0-9026-62F01380D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8BC196A-BE30-2645-B410-E5AA5E3A8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762001"/>
            <a:ext cx="4080362" cy="1708242"/>
          </a:xfrm>
        </p:spPr>
        <p:txBody>
          <a:bodyPr anchor="ctr">
            <a:normAutofit/>
          </a:bodyPr>
          <a:lstStyle/>
          <a:p>
            <a:r>
              <a:rPr lang="es-CO" sz="4000"/>
              <a:t>Prueba t de Welch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F6E912-176B-1E46-A7A0-1BFE77D55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3" y="2470244"/>
            <a:ext cx="4080361" cy="3769834"/>
          </a:xfrm>
        </p:spPr>
        <p:txBody>
          <a:bodyPr anchor="ctr">
            <a:normAutofit/>
          </a:bodyPr>
          <a:lstStyle/>
          <a:p>
            <a:r>
              <a:rPr lang="es-CO" sz="2000"/>
              <a:t>El problema con la prueba anterior es que asume que las dos muestras tienen la misma desviación, pero ¿si no tienen la misma media porque deberían tener la misma desviación?</a:t>
            </a:r>
          </a:p>
          <a:p>
            <a:endParaRPr lang="es-CO" sz="2000"/>
          </a:p>
          <a:p>
            <a:r>
              <a:rPr lang="es-CO" sz="2000"/>
              <a:t>Prueba t student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47378D-AD27-45D0-8C1C-5B1098DCC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0"/>
            <a:ext cx="6781799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77800" dist="215900" dir="8520000" sx="94000" sy="94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Imagen que contiene dibujo&#10;&#10;Descripción generada automáticamente">
            <a:extLst>
              <a:ext uri="{FF2B5EF4-FFF2-40B4-BE49-F238E27FC236}">
                <a16:creationId xmlns:a16="http://schemas.microsoft.com/office/drawing/2014/main" id="{C5ED91E7-799C-D849-9F0F-212F5B5815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1675383"/>
            <a:ext cx="5334197" cy="350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413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BE1C9B-02BF-9646-97FE-2787AD7F8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Prueba t Welch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C4632C10-E4CD-B54C-83F6-B2FB0E9355C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1646" y="1825625"/>
            <a:ext cx="62687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3524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378B1E-8E44-6F46-BE8B-8B06F091B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Matemáticas de los grados de libertad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D52A1611-704B-8949-9432-97B19589A2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s-CO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C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CO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C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s-CO" i="1">
                            <a:latin typeface="Cambria Math" panose="02040503050406030204" pitchFamily="18" charset="0"/>
                          </a:rPr>
                          <m:t>𝑆𝐸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s-C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CO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C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CO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CO" dirty="0"/>
              </a:p>
              <a:p>
                <a14:m>
                  <m:oMath xmlns:m="http://schemas.openxmlformats.org/officeDocument/2006/math">
                    <m:r>
                      <a:rPr lang="es-CO" i="1">
                        <a:latin typeface="Cambria Math" panose="02040503050406030204" pitchFamily="18" charset="0"/>
                      </a:rPr>
                      <m:t>𝑆𝐸</m:t>
                    </m:r>
                    <m:d>
                      <m:dPr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C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CO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C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s-CO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s-CO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s-CO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s-CO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s-CO" dirty="0"/>
              </a:p>
              <a:p>
                <a14:m>
                  <m:oMath xmlns:m="http://schemas.openxmlformats.org/officeDocument/2006/math">
                    <m:r>
                      <a:rPr lang="es-CO" i="1">
                        <a:latin typeface="Cambria Math" panose="02040503050406030204" pitchFamily="18" charset="0"/>
                      </a:rPr>
                      <m:t>𝑔𝑙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CO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s-CO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s-CO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s-CO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s-CO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CO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s-CO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s-CO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s-CO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s-CO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s-CO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CO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s-CO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f>
                          <m:fPr>
                            <m:ctrlPr>
                              <a:rPr lang="es-CO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s-CO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Sup>
                                          <m:sSubSupPr>
                                            <m:ctrlP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s-CO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s-CO" i="1">
                                                    <a:latin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  <m:r>
                          <a:rPr lang="es-CO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s-CO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s-CO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Sup>
                                          <m:sSubSupPr>
                                            <m:ctrlP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s-CO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s-CO" i="1">
                                                    <a:latin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den>
                    </m:f>
                  </m:oMath>
                </a14:m>
                <a:endParaRPr lang="es-CO" dirty="0"/>
              </a:p>
              <a:p>
                <a:endParaRPr lang="es-CO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D52A1611-704B-8949-9432-97B19589A2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61844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48212-1B86-BF4C-A14B-B3CEFFA19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¿Cómo lo interpreto?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8B9DD75E-B7ED-1349-9241-463260094E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CO" dirty="0"/>
                  <a:t>La calificación media en la clase de Ana fue del 64.12 (std dev = 7.98), mientras que la media en la clase de Camila fue del 74.76 (std dev = 13.12). Una </a:t>
                </a:r>
                <a:r>
                  <a:rPr lang="es-CO" i="1" dirty="0"/>
                  <a:t>prueba t</a:t>
                </a:r>
                <a:r>
                  <a:rPr lang="es-CO" dirty="0"/>
                  <a:t> para muestras independientes de Welch mostró que esta diferencia de 10.64 fue significativa (</a:t>
                </a:r>
                <a14:m>
                  <m:oMath xmlns:m="http://schemas.openxmlformats.org/officeDocument/2006/math">
                    <m:r>
                      <a:rPr lang="es-CO" i="1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s-CO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−2.69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&lt;.05, </m:t>
                    </m:r>
                    <m:sSub>
                      <m:sSubPr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>
                            <a:latin typeface="Cambria Math" panose="02040503050406030204" pitchFamily="18" charset="0"/>
                          </a:rPr>
                          <m:t>𝐼𝐶</m:t>
                        </m:r>
                      </m:e>
                      <m:sub>
                        <m:r>
                          <a:rPr lang="es-CO" i="1">
                            <a:latin typeface="Cambria Math" panose="02040503050406030204" pitchFamily="18" charset="0"/>
                          </a:rPr>
                          <m:t>95</m:t>
                        </m:r>
                      </m:sub>
                    </m:sSub>
                    <m:r>
                      <a:rPr lang="es-CO" i="1">
                        <a:latin typeface="Cambria Math" panose="02040503050406030204" pitchFamily="18" charset="0"/>
                      </a:rPr>
                      <m:t>=[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−18.66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−2.59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s-CO" dirty="0"/>
                  <a:t>), lo que sugiere que existe una diferencia genuina en los resultados del aprendizaje entre los dos grupos.</a:t>
                </a:r>
              </a:p>
              <a:p>
                <a:endParaRPr lang="es-CO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8B9DD75E-B7ED-1349-9241-463260094E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96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12839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D7C5-B206-C748-8248-E511033E0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Prueba t para muestras pareadas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98A595E7-2FF9-8F43-82A2-0D540E65A5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s-CO" dirty="0"/>
                  <a:t>Supongamos que vamos a hacer un experimento de antes y después sobre un tratamiento. Esta es la prueba adecuada: medimos al mismo sujeto en dos momentos diferentes.</a:t>
                </a:r>
              </a:p>
              <a:p>
                <a:r>
                  <a:rPr lang="es-CO" dirty="0"/>
                  <a:t>Nos interesa ver la diferencia interna de cada sujeto (pareada) y no la variación entre sujetos (independiente)</a:t>
                </a:r>
              </a:p>
              <a:p>
                <a:r>
                  <a:rPr lang="es-CO" dirty="0"/>
                  <a:t>Calculamos la diferencia de los sujetos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O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O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  <a:p>
                <a:r>
                  <a:rPr lang="es-CO" dirty="0"/>
                  <a:t>Igualmente, diríamos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s-CO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s-CO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s-CO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CO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s-CO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CO" dirty="0"/>
                  <a:t> es la media poblacional para esta difernencia de variables</a:t>
                </a:r>
                <a:r>
                  <a:rPr lang="es-CO" dirty="0">
                    <a:effectLst/>
                  </a:rPr>
                  <a:t> </a:t>
                </a:r>
              </a:p>
              <a:p>
                <a:r>
                  <a:rPr lang="es-CO" dirty="0"/>
                  <a:t>Nuestras hipótesis serían: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CO" i="1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s-CO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CO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O" i="1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s-CO" i="1">
                          <a:latin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s-CO" dirty="0"/>
              </a:p>
              <a:p>
                <a:endParaRPr lang="es-CO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98A595E7-2FF9-8F43-82A2-0D540E65A5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3801" r="-24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70661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D1D86B-2DE1-5245-8618-BCE151AD4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Prueba t para muestras pareadas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C8FF50A7-DAA1-9145-968D-8A84F1DE07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CO" dirty="0"/>
                  <a:t>Estadísitico 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s-CO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num>
                        <m:den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𝑆𝐸</m:t>
                          </m:r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s-CO" dirty="0"/>
              </a:p>
              <a:p>
                <a:r>
                  <a:rPr lang="es-CO" dirty="0"/>
                  <a:t>Que 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s-CO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CO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s-CO" dirty="0"/>
              </a:p>
              <a:p>
                <a:r>
                  <a:rPr lang="es-CO" dirty="0"/>
                  <a:t>Con </a:t>
                </a:r>
                <a14:m>
                  <m:oMath xmlns:m="http://schemas.openxmlformats.org/officeDocument/2006/math">
                    <m:r>
                      <a:rPr lang="es-CO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s-CO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s-CO" dirty="0"/>
                  <a:t> grados de libertad</a:t>
                </a:r>
              </a:p>
              <a:p>
                <a:r>
                  <a:rPr lang="es-CO" dirty="0"/>
                  <a:t>Es como una prueba t para una muestra pero se prueba la diferencia de medias de dos variables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C8FF50A7-DAA1-9145-968D-8A84F1DE07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70073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F69DA6-CF8E-8A41-9155-0996D9A9C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¿Cómo lo interpreto?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00DC35C0-BC18-F346-8CD7-1C5BCB940B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CO" dirty="0"/>
                  <a:t>Hay una mejora promedio de 6.5 de la prueba 1 a la prueba 2, y esto es significativamente diferente de 0 (</a:t>
                </a:r>
                <a14:m>
                  <m:oMath xmlns:m="http://schemas.openxmlformats.org/officeDocument/2006/math">
                    <m:r>
                      <a:rPr lang="es-CO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(33)= 6.48, 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&lt;.05</m:t>
                    </m:r>
                  </m:oMath>
                </a14:m>
                <a:r>
                  <a:rPr lang="es-CO" dirty="0"/>
                  <a:t>). Esto indica que la mejora es estadísticamente significativa.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00DC35C0-BC18-F346-8CD7-1C5BCB940B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50815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7F1A13-04A3-C748-8E30-2EA3DFFE3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Normalidad de una muestra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612EC2-3650-6143-A93D-6149E036A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CO" dirty="0"/>
              <a:t>Gráfico cuantil-cuantil o gráfico Q-Q</a:t>
            </a:r>
          </a:p>
          <a:p>
            <a:endParaRPr lang="es-CO" dirty="0"/>
          </a:p>
          <a:p>
            <a:r>
              <a:rPr lang="es-CO" dirty="0"/>
              <a:t>En un gráfico Q-Q, cada observación se representa como un único punto. La coordenada </a:t>
            </a:r>
            <a:r>
              <a:rPr lang="es-CO" i="1" dirty="0"/>
              <a:t>x</a:t>
            </a:r>
            <a:r>
              <a:rPr lang="es-CO" dirty="0"/>
              <a:t> es el cuantil teórico en el que debería caer la observación, si los datos se distribuyen normalmente (con la media y la varianza estimadas de la muestra) y la coordenada </a:t>
            </a:r>
            <a:r>
              <a:rPr lang="es-CO" i="1" dirty="0"/>
              <a:t>y</a:t>
            </a:r>
            <a:r>
              <a:rPr lang="es-CO" dirty="0"/>
              <a:t> es el cuantil real de los datos dentro de la muestra. </a:t>
            </a:r>
          </a:p>
          <a:p>
            <a:endParaRPr lang="es-CO" dirty="0"/>
          </a:p>
          <a:p>
            <a:r>
              <a:rPr lang="es-CO" dirty="0"/>
              <a:t>Si los datos son normales, los puntos deben formar una línea recta. </a:t>
            </a:r>
          </a:p>
        </p:txBody>
      </p:sp>
    </p:spTree>
    <p:extLst>
      <p:ext uri="{BB962C8B-B14F-4D97-AF65-F5344CB8AC3E}">
        <p14:creationId xmlns:p14="http://schemas.microsoft.com/office/powerpoint/2010/main" val="10294379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3BB24-25A6-4049-B458-E4E3E7181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Prueba Shapiro-Wilk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AEF96986-A4F1-E54A-AC18-37AED45A96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CO" dirty="0"/>
                  <a:t>Formalidad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s-CO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s-CO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s-CO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s-CO" dirty="0"/>
              </a:p>
              <a:p>
                <a:r>
                  <a:rPr lang="es-CO" dirty="0"/>
                  <a:t>Hipótesis nula: los datos son normales</a:t>
                </a:r>
              </a:p>
              <a:p>
                <a:endParaRPr lang="es-CO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AEF96986-A4F1-E54A-AC18-37AED45A96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818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6170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42495-A82C-CD48-88C5-0A7696052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Hipótesis alternativa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337A03-D4AB-5441-B40F-0E095A322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Lo que realmente nos interesa es demostrar que las probabilidades involucradas no son todas idénticas (es decir, las elecciones de las personas no fueron completamente aleatorias)</a:t>
            </a:r>
            <a:r>
              <a:rPr lang="es-CO" dirty="0">
                <a:effectLst/>
              </a:rPr>
              <a:t> </a:t>
            </a:r>
          </a:p>
          <a:p>
            <a:endParaRPr lang="es-CO" dirty="0"/>
          </a:p>
          <a:p>
            <a:endParaRPr lang="es-CO" dirty="0">
              <a:effectLst/>
            </a:endParaRPr>
          </a:p>
          <a:p>
            <a:endParaRPr lang="es-CO" dirty="0"/>
          </a:p>
          <a:p>
            <a:endParaRPr lang="es-CO" dirty="0">
              <a:effectLst/>
            </a:endParaRPr>
          </a:p>
          <a:p>
            <a:endParaRPr lang="es-CO" dirty="0"/>
          </a:p>
          <a:p>
            <a:r>
              <a:rPr lang="es-CO" dirty="0"/>
              <a:t>Guardamos el vector en R</a:t>
            </a:r>
            <a:endParaRPr lang="es-CO" dirty="0">
              <a:effectLst/>
            </a:endParaRPr>
          </a:p>
          <a:p>
            <a:endParaRPr lang="es-CO" dirty="0"/>
          </a:p>
          <a:p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2528CEF-DC31-5648-A5D4-335A6C5F6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950" y="3137694"/>
            <a:ext cx="8928100" cy="863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897333A-3729-4E48-AE95-0C0EC3084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950" y="4787049"/>
            <a:ext cx="3492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37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98CB01E-DBD0-994F-9C61-4F4564741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CO" dirty="0"/>
              <a:t>Prueba de bondad de ajuste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1EF3B9D0-2A41-A64C-85FB-8EB191FB45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s-CO" dirty="0"/>
                  <a:t>una prueba de bondad de ajuste busca medir cuán "cercanos" están los datos a la hipótesis nula.</a:t>
                </a:r>
              </a:p>
              <a:p>
                <a:endParaRPr lang="es-CO" dirty="0"/>
              </a:p>
              <a:p>
                <a:r>
                  <a:rPr lang="es-CO" dirty="0"/>
                  <a:t>Debemos encontrar nuestros valores esperados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s-C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C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s-CO" dirty="0"/>
              </a:p>
              <a:p>
                <a:endParaRPr lang="es-CO" dirty="0"/>
              </a:p>
              <a:p>
                <a:r>
                  <a:rPr lang="es-CO" dirty="0"/>
                  <a:t>lo que queremos hacer es comparar el número esperado de observaciones en cada categoría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s-C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CO" dirty="0"/>
                  <a:t>) con el número observado de observaciones en esa categoría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s-C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CO" dirty="0"/>
                  <a:t>). </a:t>
                </a:r>
              </a:p>
              <a:p>
                <a:endParaRPr lang="es-CO" dirty="0"/>
              </a:p>
              <a:p>
                <a:endParaRPr lang="es-CO" dirty="0"/>
              </a:p>
              <a:p>
                <a:endParaRPr lang="es-CO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1EF3B9D0-2A41-A64C-85FB-8EB191FB45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86" t="-2326" r="-1568" b="-29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5682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899F50-1684-064A-BA10-A08179604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Prueba bondad de ajuste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A6EDB6DE-1E4B-584E-B286-4C4AE713D2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0193" y="1690688"/>
            <a:ext cx="6565900" cy="18288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0F5E904-5D49-324D-898F-74972AED8CE8}"/>
              </a:ext>
            </a:extLst>
          </p:cNvPr>
          <p:cNvSpPr txBox="1"/>
          <p:nvPr/>
        </p:nvSpPr>
        <p:spPr>
          <a:xfrm>
            <a:off x="1103087" y="3947885"/>
            <a:ext cx="108984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/>
              <a:t>Es claro que se eligen más corazones que tréboles</a:t>
            </a:r>
          </a:p>
          <a:p>
            <a:endParaRPr lang="es-CO" sz="2400" dirty="0"/>
          </a:p>
          <a:p>
            <a:r>
              <a:rPr lang="es-CO" sz="2400" dirty="0"/>
              <a:t>Y es tan malo que la nula prediga muchas observaciones como que prediga pocas. Para  quitar los negativos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54F3140-79A0-DE4C-BB51-1647F5573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593" y="5560785"/>
            <a:ext cx="12827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70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AF6BACB-360C-664C-9307-70D724F0C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dirty="0"/>
              <a:t>Prueba bondad de ajuste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8B1BB3-93E4-0C45-88E5-769A6E41607A}"/>
              </a:ext>
            </a:extLst>
          </p:cNvPr>
          <p:cNvSpPr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CO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Ahora tenemos valores grandes cuando la predicción es muy mala y pequeños cuando la predicción es buena</a:t>
            </a:r>
          </a:p>
          <a:p>
            <a:pPr>
              <a:spcAft>
                <a:spcPts val="600"/>
              </a:spcAft>
            </a:pPr>
            <a:endParaRPr lang="es-CO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s-CO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s-CO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r>
              <a:rPr lang="es-CO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Calculamos el error (qué tanto error cometió la nula en su predicción)</a:t>
            </a:r>
          </a:p>
          <a:p>
            <a:pPr>
              <a:spcAft>
                <a:spcPts val="600"/>
              </a:spcAft>
            </a:pPr>
            <a:endParaRPr lang="es-CO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s-CO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0BFF66E-7F5E-004A-939E-9F013FD67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0" y="2870200"/>
            <a:ext cx="4787900" cy="5588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F65C7B7-86EA-BA42-830E-3E076E7BA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71" y="5019449"/>
            <a:ext cx="1683657" cy="115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53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A081CE-DEDA-2E41-9FAB-4B1176679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Estadístico de bondad de ajuste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250DA4BA-1BE2-8E4D-B94B-88E3879963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8257" y="1690688"/>
            <a:ext cx="3302000" cy="13716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8290AC2-869D-3F44-82D2-55172AD86F53}"/>
              </a:ext>
            </a:extLst>
          </p:cNvPr>
          <p:cNvSpPr txBox="1"/>
          <p:nvPr/>
        </p:nvSpPr>
        <p:spPr>
          <a:xfrm>
            <a:off x="4198257" y="3244334"/>
            <a:ext cx="2948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K: número total de categorías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E7130B2-B1B6-FE44-898C-1D31764B2601}"/>
              </a:ext>
            </a:extLst>
          </p:cNvPr>
          <p:cNvSpPr txBox="1"/>
          <p:nvPr/>
        </p:nvSpPr>
        <p:spPr>
          <a:xfrm>
            <a:off x="518887" y="4042229"/>
            <a:ext cx="108349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/>
              <a:t>Si queremos rechazar la hipótesis nula vamos a necesitar un valor grande de chi-cuadrado</a:t>
            </a:r>
          </a:p>
          <a:p>
            <a:endParaRPr lang="es-CO" sz="2400" dirty="0"/>
          </a:p>
          <a:p>
            <a:r>
              <a:rPr lang="es-CO" sz="2400" dirty="0"/>
              <a:t>¿Es 8.44 suficientemente grande como para rechazar la hipótesis nula?</a:t>
            </a:r>
          </a:p>
        </p:txBody>
      </p:sp>
    </p:spTree>
    <p:extLst>
      <p:ext uri="{BB962C8B-B14F-4D97-AF65-F5344CB8AC3E}">
        <p14:creationId xmlns:p14="http://schemas.microsoft.com/office/powerpoint/2010/main" val="3495011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</TotalTime>
  <Words>2030</Words>
  <Application>Microsoft Macintosh PowerPoint</Application>
  <PresentationFormat>Panorámica</PresentationFormat>
  <Paragraphs>230</Paragraphs>
  <Slides>48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48</vt:i4>
      </vt:variant>
    </vt:vector>
  </HeadingPairs>
  <TitlesOfParts>
    <vt:vector size="54" baseType="lpstr">
      <vt:lpstr>Aptos</vt:lpstr>
      <vt:lpstr>Aptos Display</vt:lpstr>
      <vt:lpstr>Arial</vt:lpstr>
      <vt:lpstr>Calibri</vt:lpstr>
      <vt:lpstr>Cambria Math</vt:lpstr>
      <vt:lpstr>Tema de Office</vt:lpstr>
      <vt:lpstr>Pruebas de hipótesis</vt:lpstr>
      <vt:lpstr>Pruebas a datos categóricos</vt:lpstr>
      <vt:lpstr>Datos categóricos</vt:lpstr>
      <vt:lpstr>Hipótesis nula </vt:lpstr>
      <vt:lpstr>Hipótesis alternativa</vt:lpstr>
      <vt:lpstr>Prueba de bondad de ajuste</vt:lpstr>
      <vt:lpstr>Prueba bondad de ajuste</vt:lpstr>
      <vt:lpstr>Prueba bondad de ajuste</vt:lpstr>
      <vt:lpstr>Estadístico de bondad de ajuste</vt:lpstr>
      <vt:lpstr>Distribución muestral</vt:lpstr>
      <vt:lpstr>Prueba a la hipótesis nula</vt:lpstr>
      <vt:lpstr>Determinar región de rechazo</vt:lpstr>
      <vt:lpstr>Cómo informar los resultados de la prueba</vt:lpstr>
      <vt:lpstr>Tips</vt:lpstr>
      <vt:lpstr>La prueba x2 de independencia (o asociación) </vt:lpstr>
      <vt:lpstr>Cálculo de frecuencias esperadas</vt:lpstr>
      <vt:lpstr>Describir los resultados</vt:lpstr>
      <vt:lpstr>Prueba exacta de fisher</vt:lpstr>
      <vt:lpstr>Prueba de McNemar</vt:lpstr>
      <vt:lpstr>Prueba McNemar</vt:lpstr>
      <vt:lpstr>Pruebas a datos continuos</vt:lpstr>
      <vt:lpstr>Prueba z para una muestra</vt:lpstr>
      <vt:lpstr>Hipótesis en forma gráfica</vt:lpstr>
      <vt:lpstr>¿Cómo probamos esas hipótesis?</vt:lpstr>
      <vt:lpstr>¿Cómo probamos la hipótesis?</vt:lpstr>
      <vt:lpstr>¿Cómo probamos la hipótesis?</vt:lpstr>
      <vt:lpstr>Valores más usados</vt:lpstr>
      <vt:lpstr>Cómo informar el resultado</vt:lpstr>
      <vt:lpstr>Supuestos de la prueba z</vt:lpstr>
      <vt:lpstr>Prueba t para una muestra</vt:lpstr>
      <vt:lpstr>Prueba t para una muestra</vt:lpstr>
      <vt:lpstr>Grados de libertad</vt:lpstr>
      <vt:lpstr>Descripción de resultados</vt:lpstr>
      <vt:lpstr>Supuestos</vt:lpstr>
      <vt:lpstr>Prueba t para muestras independientes (Student)</vt:lpstr>
      <vt:lpstr>Prueba t para muestras independientes</vt:lpstr>
      <vt:lpstr>Cálculo del estadístico t</vt:lpstr>
      <vt:lpstr>Descripción de resultados</vt:lpstr>
      <vt:lpstr>Supuestos de la prueba</vt:lpstr>
      <vt:lpstr>Prueba t de Welch</vt:lpstr>
      <vt:lpstr>Prueba t Welch</vt:lpstr>
      <vt:lpstr>Matemáticas de los grados de libertad</vt:lpstr>
      <vt:lpstr>¿Cómo lo interpreto?</vt:lpstr>
      <vt:lpstr>Prueba t para muestras pareadas</vt:lpstr>
      <vt:lpstr>Prueba t para muestras pareadas</vt:lpstr>
      <vt:lpstr>¿Cómo lo interpreto?</vt:lpstr>
      <vt:lpstr>Normalidad de una muestra</vt:lpstr>
      <vt:lpstr>Prueba Shapiro-Wilk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Pruebas de hipótesis</dc:title>
  <dc:creator>Natalia Escobar Váquiro</dc:creator>
  <cp:lastModifiedBy>Natalia Escobar Váquiro</cp:lastModifiedBy>
  <cp:revision>1</cp:revision>
  <dcterms:created xsi:type="dcterms:W3CDTF">2024-04-11T02:55:50Z</dcterms:created>
  <dcterms:modified xsi:type="dcterms:W3CDTF">2024-04-17T03:11:44Z</dcterms:modified>
</cp:coreProperties>
</file>